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8" r:id="rId12"/>
    <p:sldId id="267" r:id="rId13"/>
    <p:sldId id="269" r:id="rId14"/>
    <p:sldId id="270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50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4358C-93CD-4DF9-967B-05D10E4EAF73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B44F1-7802-488B-8046-2006E0011D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04538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4358C-93CD-4DF9-967B-05D10E4EAF73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B44F1-7802-488B-8046-2006E0011D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4775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4358C-93CD-4DF9-967B-05D10E4EAF73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B44F1-7802-488B-8046-2006E0011D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9258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4358C-93CD-4DF9-967B-05D10E4EAF73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B44F1-7802-488B-8046-2006E0011D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64184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4358C-93CD-4DF9-967B-05D10E4EAF73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B44F1-7802-488B-8046-2006E0011D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81434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4358C-93CD-4DF9-967B-05D10E4EAF73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B44F1-7802-488B-8046-2006E0011D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7482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4358C-93CD-4DF9-967B-05D10E4EAF73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B44F1-7802-488B-8046-2006E0011D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255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4358C-93CD-4DF9-967B-05D10E4EAF73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B44F1-7802-488B-8046-2006E0011D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9994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4358C-93CD-4DF9-967B-05D10E4EAF73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B44F1-7802-488B-8046-2006E0011D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8980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4358C-93CD-4DF9-967B-05D10E4EAF73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B44F1-7802-488B-8046-2006E0011D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37154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44358C-93CD-4DF9-967B-05D10E4EAF73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8B44F1-7802-488B-8046-2006E0011D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13491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00FF">
            <a:alpha val="52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44358C-93CD-4DF9-967B-05D10E4EAF73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8B44F1-7802-488B-8046-2006E0011D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8257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524000" y="1676400"/>
            <a:ext cx="58674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u="sng" dirty="0" smtClean="0">
                <a:effectLst/>
                <a:latin typeface="Times New Roman"/>
                <a:ea typeface="Times New Roman"/>
              </a:rPr>
              <a:t>BIO-COM QUATERLY EXAM MARKING PERIOD 1  STUDY GUIDE</a:t>
            </a:r>
            <a:endParaRPr lang="en-US" sz="44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32557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152400"/>
            <a:ext cx="853440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effectLst/>
                <a:latin typeface="Times New Roman"/>
                <a:ea typeface="Times New Roman"/>
              </a:rPr>
              <a:t>22.  What word describes the food web in a diverse ecosystem?</a:t>
            </a:r>
          </a:p>
          <a:p>
            <a:r>
              <a:rPr lang="en-US" sz="2400" b="1" dirty="0" smtClean="0">
                <a:effectLst/>
                <a:latin typeface="Times New Roman"/>
                <a:ea typeface="Times New Roman"/>
              </a:rPr>
              <a:t> </a:t>
            </a:r>
            <a:endParaRPr lang="en-US" sz="2400" dirty="0" smtClean="0">
              <a:effectLst/>
              <a:latin typeface="Times New Roman"/>
              <a:ea typeface="Times New Roman"/>
            </a:endParaRPr>
          </a:p>
          <a:p>
            <a:pPr algn="ctr"/>
            <a:r>
              <a:rPr lang="en-US" sz="2400" dirty="0" smtClean="0">
                <a:effectLst/>
                <a:latin typeface="Times New Roman"/>
                <a:ea typeface="Times New Roman"/>
              </a:rPr>
              <a:t> </a:t>
            </a:r>
            <a:r>
              <a:rPr lang="en-US" sz="2400" b="1" dirty="0" smtClean="0">
                <a:latin typeface="Times New Roman"/>
                <a:ea typeface="Times New Roman"/>
              </a:rPr>
              <a:t>STABLE</a:t>
            </a:r>
            <a:endParaRPr lang="en-US" sz="2400" dirty="0" smtClean="0">
              <a:effectLst/>
              <a:latin typeface="Times New Roman"/>
              <a:ea typeface="Times New Roman"/>
            </a:endParaRPr>
          </a:p>
          <a:p>
            <a:r>
              <a:rPr lang="en-US" sz="2400" dirty="0" smtClean="0">
                <a:effectLst/>
                <a:latin typeface="Times New Roman"/>
                <a:ea typeface="Times New Roman"/>
              </a:rPr>
              <a:t> </a:t>
            </a:r>
          </a:p>
          <a:p>
            <a:r>
              <a:rPr lang="en-US" sz="2400" dirty="0" smtClean="0">
                <a:effectLst/>
                <a:latin typeface="Times New Roman"/>
                <a:ea typeface="Times New Roman"/>
              </a:rPr>
              <a:t>23.  The place in an ecosystem where an organism lives is the organism’s ___.</a:t>
            </a:r>
          </a:p>
          <a:p>
            <a:r>
              <a:rPr lang="en-US" sz="2400" dirty="0" smtClean="0">
                <a:effectLst/>
                <a:latin typeface="Times New Roman"/>
                <a:ea typeface="Times New Roman"/>
              </a:rPr>
              <a:t> </a:t>
            </a:r>
          </a:p>
          <a:p>
            <a:pPr algn="ctr"/>
            <a:r>
              <a:rPr lang="en-US" sz="2400" dirty="0" smtClean="0">
                <a:effectLst/>
                <a:latin typeface="Times New Roman"/>
                <a:ea typeface="Times New Roman"/>
              </a:rPr>
              <a:t> </a:t>
            </a:r>
            <a:r>
              <a:rPr lang="en-US" sz="2400" b="1" dirty="0" smtClean="0">
                <a:effectLst/>
                <a:latin typeface="Times New Roman"/>
                <a:ea typeface="Times New Roman"/>
              </a:rPr>
              <a:t>HABITAT</a:t>
            </a:r>
            <a:endParaRPr lang="en-US" sz="2400" dirty="0" smtClean="0">
              <a:effectLst/>
              <a:latin typeface="Times New Roman"/>
              <a:ea typeface="Times New Roman"/>
            </a:endParaRPr>
          </a:p>
          <a:p>
            <a:r>
              <a:rPr lang="en-US" sz="2400" dirty="0" smtClean="0">
                <a:effectLst/>
                <a:latin typeface="Times New Roman"/>
                <a:ea typeface="Times New Roman"/>
              </a:rPr>
              <a:t> </a:t>
            </a:r>
          </a:p>
          <a:p>
            <a:r>
              <a:rPr lang="en-US" sz="2400" dirty="0" smtClean="0">
                <a:effectLst/>
                <a:latin typeface="Times New Roman"/>
                <a:ea typeface="Times New Roman"/>
              </a:rPr>
              <a:t>24. Evaporation of water from plants is called _____.</a:t>
            </a:r>
          </a:p>
          <a:p>
            <a:endParaRPr lang="en-US" sz="2400" dirty="0">
              <a:latin typeface="Times New Roman"/>
              <a:ea typeface="Times New Roman"/>
            </a:endParaRPr>
          </a:p>
          <a:p>
            <a:pPr algn="ctr"/>
            <a:r>
              <a:rPr lang="en-US" sz="2400" b="1" dirty="0" smtClean="0">
                <a:latin typeface="Times New Roman"/>
                <a:ea typeface="Times New Roman"/>
              </a:rPr>
              <a:t>TRANSPIRATION</a:t>
            </a:r>
          </a:p>
          <a:p>
            <a:pPr algn="ctr"/>
            <a:endParaRPr lang="en-US" sz="2400" b="1" dirty="0">
              <a:latin typeface="Times New Roman"/>
              <a:ea typeface="Times New Roman"/>
            </a:endParaRPr>
          </a:p>
          <a:p>
            <a:r>
              <a:rPr lang="en-US" sz="2400" dirty="0" smtClean="0">
                <a:effectLst/>
                <a:latin typeface="Times New Roman"/>
                <a:ea typeface="Times New Roman"/>
              </a:rPr>
              <a:t>25.  Photosynthesis takes place in the  ____.</a:t>
            </a:r>
          </a:p>
          <a:p>
            <a:endParaRPr lang="en-US" sz="2400" dirty="0" smtClean="0">
              <a:effectLst/>
              <a:latin typeface="Times New Roman"/>
              <a:ea typeface="Times New Roman"/>
            </a:endParaRPr>
          </a:p>
          <a:p>
            <a:pPr algn="ctr"/>
            <a:r>
              <a:rPr lang="en-US" sz="2400" b="1" dirty="0" smtClean="0">
                <a:latin typeface="Times New Roman"/>
                <a:ea typeface="Times New Roman"/>
              </a:rPr>
              <a:t>CHLOROPLAST</a:t>
            </a:r>
            <a:endParaRPr lang="en-US" sz="2400" b="1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66181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4331" y="609600"/>
            <a:ext cx="5638800" cy="33622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362200" y="1371600"/>
            <a:ext cx="685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514600" y="1524000"/>
            <a:ext cx="685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069106" y="1223331"/>
            <a:ext cx="561631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26.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961711" y="1333500"/>
            <a:ext cx="685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27.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962420" y="1266939"/>
            <a:ext cx="685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28.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007021" y="2100233"/>
            <a:ext cx="685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29.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270642" y="2290733"/>
            <a:ext cx="685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30.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962420" y="2288897"/>
            <a:ext cx="685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31.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368407" y="3102625"/>
            <a:ext cx="685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32.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869455" y="3293125"/>
            <a:ext cx="685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33.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136805" y="4268801"/>
            <a:ext cx="27555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26.  </a:t>
            </a:r>
            <a:r>
              <a:rPr lang="en-US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CONDENSATION</a:t>
            </a:r>
            <a:endParaRPr lang="en-US" dirty="0" smtClean="0">
              <a:solidFill>
                <a:srgbClr val="000000"/>
              </a:solidFill>
              <a:effectLst/>
              <a:latin typeface="Times New Roman"/>
              <a:ea typeface="Times New Roman"/>
            </a:endParaRPr>
          </a:p>
          <a:p>
            <a:r>
              <a:rPr lang="en-US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  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118212" y="4761032"/>
            <a:ext cx="253755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27.  </a:t>
            </a:r>
            <a:r>
              <a:rPr lang="en-US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PRECIPITATION</a:t>
            </a:r>
            <a:r>
              <a:rPr lang="en-US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  </a:t>
            </a:r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4592197" y="4268801"/>
            <a:ext cx="34262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30.  </a:t>
            </a:r>
            <a:r>
              <a:rPr lang="en-US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RUNOFF</a:t>
            </a: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1118212" y="5261434"/>
            <a:ext cx="26289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28.  </a:t>
            </a:r>
            <a:r>
              <a:rPr lang="en-US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CONDENSATION</a:t>
            </a:r>
            <a:r>
              <a:rPr lang="en-US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  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1092507" y="5752390"/>
            <a:ext cx="27436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29.  </a:t>
            </a:r>
            <a:r>
              <a:rPr lang="en-US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TRANSPIRATION </a:t>
            </a:r>
            <a:r>
              <a:rPr lang="en-US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 </a:t>
            </a:r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4592197" y="5261434"/>
            <a:ext cx="316505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32.  </a:t>
            </a:r>
            <a:r>
              <a:rPr lang="en-US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GROUNDWATER</a:t>
            </a:r>
            <a:r>
              <a:rPr lang="en-US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  </a:t>
            </a:r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4613542" y="4741507"/>
            <a:ext cx="338355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31.  </a:t>
            </a:r>
            <a:r>
              <a:rPr lang="en-US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EVAPORATION</a:t>
            </a:r>
            <a:r>
              <a:rPr lang="en-US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  </a:t>
            </a:r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4592197" y="5752390"/>
            <a:ext cx="25623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33.  </a:t>
            </a:r>
            <a:r>
              <a:rPr lang="en-US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SURFACE WATER</a:t>
            </a:r>
            <a:r>
              <a:rPr lang="en-US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01022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228600"/>
            <a:ext cx="845820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effectLst/>
                <a:latin typeface="Times New Roman"/>
                <a:ea typeface="Times New Roman"/>
              </a:rPr>
              <a:t>34.  Which people are in the control group?</a:t>
            </a:r>
          </a:p>
          <a:p>
            <a:r>
              <a:rPr lang="en-US" sz="3200" dirty="0" smtClean="0">
                <a:effectLst/>
                <a:latin typeface="Times New Roman"/>
                <a:ea typeface="Times New Roman"/>
              </a:rPr>
              <a:t> </a:t>
            </a:r>
          </a:p>
          <a:p>
            <a:pPr algn="ctr"/>
            <a:r>
              <a:rPr lang="en-US" sz="3200" dirty="0" smtClean="0">
                <a:effectLst/>
                <a:latin typeface="Times New Roman"/>
                <a:ea typeface="Times New Roman"/>
              </a:rPr>
              <a:t> </a:t>
            </a:r>
            <a:r>
              <a:rPr lang="en-US" sz="3200" b="1" dirty="0" smtClean="0">
                <a:latin typeface="Times New Roman"/>
                <a:ea typeface="Times New Roman"/>
              </a:rPr>
              <a:t>GROUP B</a:t>
            </a:r>
            <a:endParaRPr lang="en-US" sz="3200" dirty="0" smtClean="0">
              <a:effectLst/>
              <a:latin typeface="Times New Roman"/>
              <a:ea typeface="Times New Roman"/>
            </a:endParaRPr>
          </a:p>
          <a:p>
            <a:r>
              <a:rPr lang="en-US" sz="3200" dirty="0" smtClean="0">
                <a:effectLst/>
                <a:latin typeface="Times New Roman"/>
                <a:ea typeface="Times New Roman"/>
              </a:rPr>
              <a:t> </a:t>
            </a:r>
          </a:p>
          <a:p>
            <a:r>
              <a:rPr lang="en-US" sz="3200" dirty="0" smtClean="0">
                <a:effectLst/>
                <a:latin typeface="Times New Roman"/>
                <a:ea typeface="Times New Roman"/>
              </a:rPr>
              <a:t>35.  What is the independent variable?</a:t>
            </a:r>
          </a:p>
          <a:p>
            <a:endParaRPr lang="en-US" sz="3200" dirty="0" smtClean="0">
              <a:effectLst/>
              <a:latin typeface="Times New Roman"/>
              <a:ea typeface="Times New Roman"/>
            </a:endParaRPr>
          </a:p>
          <a:p>
            <a:pPr algn="ctr"/>
            <a:r>
              <a:rPr lang="en-US" sz="3200" b="1" dirty="0" smtClean="0">
                <a:effectLst/>
                <a:latin typeface="Times New Roman"/>
                <a:ea typeface="Times New Roman"/>
              </a:rPr>
              <a:t>THE NEW SAUCE</a:t>
            </a:r>
            <a:endParaRPr lang="en-US" sz="3200" dirty="0" smtClean="0">
              <a:effectLst/>
              <a:latin typeface="Times New Roman"/>
              <a:ea typeface="Times New Roman"/>
            </a:endParaRPr>
          </a:p>
          <a:p>
            <a:r>
              <a:rPr lang="en-US" sz="3200" dirty="0" smtClean="0">
                <a:effectLst/>
                <a:latin typeface="Times New Roman"/>
                <a:ea typeface="Times New Roman"/>
              </a:rPr>
              <a:t> </a:t>
            </a:r>
          </a:p>
          <a:p>
            <a:r>
              <a:rPr lang="en-US" sz="3200" dirty="0" smtClean="0">
                <a:effectLst/>
                <a:latin typeface="Times New Roman"/>
                <a:ea typeface="Times New Roman"/>
              </a:rPr>
              <a:t> 36.  What is the dependent variable?</a:t>
            </a:r>
          </a:p>
          <a:p>
            <a:r>
              <a:rPr lang="en-US" sz="3200" dirty="0" smtClean="0">
                <a:effectLst/>
                <a:latin typeface="Times New Roman"/>
                <a:ea typeface="Times New Roman"/>
              </a:rPr>
              <a:t> </a:t>
            </a:r>
          </a:p>
          <a:p>
            <a:pPr algn="ctr"/>
            <a:r>
              <a:rPr lang="en-US" sz="3200" b="1" dirty="0" smtClean="0">
                <a:latin typeface="Times New Roman"/>
                <a:ea typeface="Times New Roman"/>
              </a:rPr>
              <a:t>AMOUNT OF GAS</a:t>
            </a:r>
            <a:endParaRPr lang="en-US" sz="3200" b="1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81098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1066800"/>
            <a:ext cx="83058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 smtClean="0">
                <a:effectLst/>
                <a:latin typeface="Times New Roman"/>
                <a:ea typeface="Times New Roman"/>
              </a:rPr>
              <a:t>37.  What should Mr. </a:t>
            </a:r>
            <a:r>
              <a:rPr lang="en-US" sz="3600" dirty="0" err="1" smtClean="0">
                <a:effectLst/>
                <a:latin typeface="Times New Roman"/>
                <a:ea typeface="Times New Roman"/>
              </a:rPr>
              <a:t>Krab's</a:t>
            </a:r>
            <a:r>
              <a:rPr lang="en-US" sz="3600" dirty="0" smtClean="0">
                <a:effectLst/>
                <a:latin typeface="Times New Roman"/>
                <a:ea typeface="Times New Roman"/>
              </a:rPr>
              <a:t> conclusion be?</a:t>
            </a:r>
          </a:p>
          <a:p>
            <a:r>
              <a:rPr lang="en-US" sz="3600" dirty="0" smtClean="0">
                <a:effectLst/>
                <a:latin typeface="Times New Roman"/>
                <a:ea typeface="Times New Roman"/>
              </a:rPr>
              <a:t> </a:t>
            </a:r>
          </a:p>
          <a:p>
            <a:pPr algn="ctr"/>
            <a:r>
              <a:rPr lang="en-US" sz="3600" b="1" dirty="0" smtClean="0">
                <a:effectLst/>
                <a:latin typeface="Times New Roman"/>
                <a:ea typeface="Times New Roman"/>
              </a:rPr>
              <a:t>NEW SAUCE APPEARS TO WORK</a:t>
            </a:r>
            <a:endParaRPr lang="en-US" sz="3600" dirty="0" smtClean="0">
              <a:effectLst/>
              <a:latin typeface="Times New Roman"/>
              <a:ea typeface="Times New Roman"/>
            </a:endParaRPr>
          </a:p>
          <a:p>
            <a:r>
              <a:rPr lang="en-US" sz="3600" dirty="0" smtClean="0">
                <a:effectLst/>
                <a:latin typeface="Times New Roman"/>
                <a:ea typeface="Times New Roman"/>
              </a:rPr>
              <a:t> </a:t>
            </a:r>
          </a:p>
          <a:p>
            <a:r>
              <a:rPr lang="en-US" sz="3600" dirty="0" smtClean="0">
                <a:latin typeface="Times New Roman"/>
                <a:ea typeface="Times New Roman"/>
              </a:rPr>
              <a:t>38.  </a:t>
            </a:r>
            <a:r>
              <a:rPr lang="en-US" sz="3600" dirty="0" smtClean="0">
                <a:effectLst/>
                <a:latin typeface="Times New Roman"/>
                <a:ea typeface="Times New Roman"/>
              </a:rPr>
              <a:t>Why do you think 8 people in group B reported feeling better?</a:t>
            </a:r>
          </a:p>
          <a:p>
            <a:endParaRPr lang="en-US" sz="3600" dirty="0">
              <a:latin typeface="Times New Roman"/>
              <a:ea typeface="Times New Roman"/>
            </a:endParaRPr>
          </a:p>
          <a:p>
            <a:pPr algn="ctr"/>
            <a:r>
              <a:rPr lang="en-US" sz="3600" b="1" dirty="0" smtClean="0">
                <a:effectLst/>
                <a:latin typeface="Times New Roman"/>
                <a:ea typeface="Times New Roman"/>
              </a:rPr>
              <a:t>PLACEBO EFFECT</a:t>
            </a:r>
            <a:endParaRPr lang="en-US" sz="3600" b="1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0721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828800" y="762000"/>
            <a:ext cx="5486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latin typeface="Times New Roman" pitchFamily="18" charset="0"/>
                <a:cs typeface="Times New Roman" pitchFamily="18" charset="0"/>
              </a:rPr>
              <a:t>GOOD LUCK!</a:t>
            </a:r>
            <a:endParaRPr lang="en-US" sz="4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255818"/>
            <a:ext cx="4038600" cy="336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2246637"/>
            <a:ext cx="3581400" cy="320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5019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762000" y="838200"/>
            <a:ext cx="815340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>
                <a:effectLst/>
                <a:latin typeface="Times New Roman"/>
                <a:ea typeface="Times New Roman"/>
              </a:rPr>
              <a:t>1. Identify the parts of an organism’s environment?</a:t>
            </a:r>
          </a:p>
          <a:p>
            <a:endParaRPr lang="en-US" sz="3200" dirty="0">
              <a:latin typeface="Times New Roman"/>
              <a:ea typeface="Times New Roman"/>
            </a:endParaRPr>
          </a:p>
          <a:p>
            <a:pPr algn="ctr"/>
            <a:r>
              <a:rPr lang="en-US" sz="3200" b="1" dirty="0" smtClean="0">
                <a:effectLst/>
                <a:latin typeface="Times New Roman"/>
                <a:ea typeface="Times New Roman"/>
              </a:rPr>
              <a:t>WATER, VEGETATION, CARBON DIOXIDE, LIVING SPACE, MATES</a:t>
            </a:r>
          </a:p>
          <a:p>
            <a:pPr>
              <a:tabLst>
                <a:tab pos="685800" algn="l"/>
              </a:tabLst>
            </a:pPr>
            <a:r>
              <a:rPr lang="en-US" sz="3200" dirty="0" smtClean="0">
                <a:effectLst/>
                <a:latin typeface="Times New Roman"/>
                <a:ea typeface="Times New Roman"/>
              </a:rPr>
              <a:t> </a:t>
            </a:r>
          </a:p>
          <a:p>
            <a:r>
              <a:rPr lang="en-US" sz="3200" dirty="0" smtClean="0">
                <a:effectLst/>
                <a:latin typeface="Times New Roman"/>
                <a:ea typeface="Times New Roman"/>
              </a:rPr>
              <a:t> </a:t>
            </a:r>
          </a:p>
          <a:p>
            <a:r>
              <a:rPr lang="en-US" sz="3200" dirty="0" smtClean="0">
                <a:effectLst/>
                <a:latin typeface="Times New Roman"/>
                <a:ea typeface="Times New Roman"/>
              </a:rPr>
              <a:t> </a:t>
            </a:r>
          </a:p>
          <a:p>
            <a:pPr marL="342900" indent="-342900">
              <a:buAutoNum type="arabicPeriod" startAt="2"/>
            </a:pPr>
            <a:r>
              <a:rPr lang="en-US" sz="3200" dirty="0" smtClean="0">
                <a:effectLst/>
                <a:latin typeface="Times New Roman"/>
                <a:ea typeface="Times New Roman"/>
              </a:rPr>
              <a:t>Biology is the study of ____.</a:t>
            </a:r>
          </a:p>
          <a:p>
            <a:pPr marL="342900" indent="-342900">
              <a:buAutoNum type="arabicPeriod" startAt="2"/>
            </a:pPr>
            <a:endParaRPr lang="en-US" sz="3200" dirty="0">
              <a:latin typeface="Times New Roman"/>
              <a:ea typeface="Times New Roman"/>
            </a:endParaRPr>
          </a:p>
          <a:p>
            <a:pPr algn="ctr"/>
            <a:r>
              <a:rPr lang="en-US" sz="3200" b="1" dirty="0" smtClean="0">
                <a:latin typeface="Times New Roman"/>
                <a:ea typeface="Times New Roman"/>
              </a:rPr>
              <a:t>LIFE</a:t>
            </a:r>
            <a:endParaRPr lang="en-US" sz="3200" b="1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289653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35166" y="76200"/>
            <a:ext cx="853440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effectLst/>
                <a:latin typeface="Times New Roman"/>
                <a:ea typeface="Times New Roman"/>
              </a:rPr>
              <a:t>3.  Identify the characteristics of living things.</a:t>
            </a:r>
          </a:p>
          <a:p>
            <a:r>
              <a:rPr lang="en-US" sz="2800" dirty="0" smtClean="0">
                <a:effectLst/>
                <a:latin typeface="Times New Roman"/>
                <a:ea typeface="Times New Roman"/>
              </a:rPr>
              <a:t> </a:t>
            </a:r>
          </a:p>
          <a:p>
            <a:pPr algn="ctr"/>
            <a:r>
              <a:rPr lang="en-US" sz="2800" b="1" dirty="0" smtClean="0">
                <a:effectLst/>
                <a:latin typeface="Times New Roman"/>
                <a:ea typeface="Times New Roman"/>
              </a:rPr>
              <a:t>REPRODUCE.</a:t>
            </a:r>
          </a:p>
          <a:p>
            <a:pPr algn="ctr"/>
            <a:r>
              <a:rPr lang="en-US" sz="2800" b="1" dirty="0" smtClean="0">
                <a:effectLst/>
                <a:latin typeface="Times New Roman"/>
                <a:ea typeface="Times New Roman"/>
              </a:rPr>
              <a:t>GROW &amp; DEVELOP.</a:t>
            </a:r>
          </a:p>
          <a:p>
            <a:pPr algn="ctr"/>
            <a:r>
              <a:rPr lang="en-US" sz="2800" b="1" dirty="0" smtClean="0">
                <a:effectLst/>
                <a:latin typeface="Times New Roman"/>
                <a:ea typeface="Times New Roman"/>
              </a:rPr>
              <a:t>ADAPT.</a:t>
            </a:r>
          </a:p>
          <a:p>
            <a:pPr algn="ctr"/>
            <a:r>
              <a:rPr lang="en-US" sz="2800" b="1" dirty="0" smtClean="0">
                <a:effectLst/>
                <a:latin typeface="Times New Roman"/>
                <a:ea typeface="Times New Roman"/>
              </a:rPr>
              <a:t>MAINTAIN HOMEOSTASIS. </a:t>
            </a:r>
          </a:p>
          <a:p>
            <a:pPr algn="ctr"/>
            <a:r>
              <a:rPr lang="en-US" sz="2800" b="1" dirty="0" smtClean="0">
                <a:effectLst/>
                <a:latin typeface="Times New Roman"/>
                <a:ea typeface="Times New Roman"/>
              </a:rPr>
              <a:t>RESPOND TO THEIR ENVIRONMENT. EVOLVE. </a:t>
            </a:r>
          </a:p>
          <a:p>
            <a:pPr algn="ctr"/>
            <a:r>
              <a:rPr lang="en-US" sz="2800" b="1" dirty="0" smtClean="0">
                <a:effectLst/>
                <a:latin typeface="Times New Roman"/>
                <a:ea typeface="Times New Roman"/>
              </a:rPr>
              <a:t>LIMITED LIFE SPAN. </a:t>
            </a:r>
          </a:p>
          <a:p>
            <a:pPr algn="ctr"/>
            <a:r>
              <a:rPr lang="en-US" sz="2800" b="1" dirty="0" smtClean="0">
                <a:effectLst/>
                <a:latin typeface="Times New Roman"/>
                <a:ea typeface="Times New Roman"/>
              </a:rPr>
              <a:t>MADE OF ONE OR MORE CELLS.  </a:t>
            </a:r>
          </a:p>
          <a:p>
            <a:pPr algn="ctr"/>
            <a:r>
              <a:rPr lang="en-US" sz="2800" b="1" dirty="0" smtClean="0">
                <a:effectLst/>
                <a:latin typeface="Times New Roman"/>
                <a:ea typeface="Times New Roman"/>
              </a:rPr>
              <a:t>BASED ON GENETIC CODE.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r>
              <a:rPr lang="en-US" sz="2800" dirty="0" smtClean="0">
                <a:effectLst/>
                <a:latin typeface="Times New Roman"/>
                <a:ea typeface="Times New Roman"/>
              </a:rPr>
              <a:t> </a:t>
            </a:r>
          </a:p>
          <a:p>
            <a:pPr marL="342900" indent="-342900">
              <a:buAutoNum type="arabicPeriod" startAt="4"/>
            </a:pPr>
            <a:r>
              <a:rPr lang="en-US" sz="2800" dirty="0" smtClean="0">
                <a:effectLst/>
                <a:latin typeface="Times New Roman"/>
                <a:ea typeface="Times New Roman"/>
              </a:rPr>
              <a:t>What is the most important requirement for all living things?</a:t>
            </a:r>
          </a:p>
          <a:p>
            <a:pPr marL="342900" indent="-342900">
              <a:buAutoNum type="arabicPeriod" startAt="4"/>
            </a:pPr>
            <a:endParaRPr lang="en-US" sz="2800" dirty="0">
              <a:latin typeface="Times New Roman"/>
              <a:ea typeface="Times New Roman"/>
            </a:endParaRPr>
          </a:p>
          <a:p>
            <a:pPr algn="ctr"/>
            <a:r>
              <a:rPr lang="en-US" sz="2800" b="1" dirty="0" smtClean="0">
                <a:latin typeface="Times New Roman"/>
                <a:ea typeface="Times New Roman"/>
              </a:rPr>
              <a:t>WATER</a:t>
            </a:r>
            <a:endParaRPr lang="en-US" sz="2800" b="1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92223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76200" y="152400"/>
            <a:ext cx="899160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 startAt="5"/>
            </a:pPr>
            <a:r>
              <a:rPr lang="en-US" sz="2800" dirty="0" smtClean="0">
                <a:effectLst/>
                <a:latin typeface="Times New Roman"/>
                <a:ea typeface="Times New Roman"/>
              </a:rPr>
              <a:t>The part of the experiment in which all conditions are kept the same (do not vary) are called ___.</a:t>
            </a:r>
          </a:p>
          <a:p>
            <a:pPr marL="342900" indent="-342900">
              <a:buAutoNum type="arabicPeriod" startAt="5"/>
            </a:pPr>
            <a:endParaRPr lang="en-US" sz="2800" dirty="0">
              <a:latin typeface="Times New Roman"/>
              <a:ea typeface="Times New Roman"/>
            </a:endParaRPr>
          </a:p>
          <a:p>
            <a:pPr algn="ctr"/>
            <a:r>
              <a:rPr lang="en-US" sz="2800" b="1" dirty="0" smtClean="0">
                <a:effectLst/>
                <a:latin typeface="Times New Roman"/>
                <a:ea typeface="Times New Roman"/>
              </a:rPr>
              <a:t>CONTROL</a:t>
            </a:r>
          </a:p>
          <a:p>
            <a:r>
              <a:rPr lang="en-US" sz="2800" dirty="0" smtClean="0">
                <a:effectLst/>
                <a:latin typeface="Times New Roman"/>
                <a:ea typeface="Times New Roman"/>
              </a:rPr>
              <a:t> </a:t>
            </a:r>
          </a:p>
          <a:p>
            <a:r>
              <a:rPr lang="en-US" sz="2800" dirty="0" smtClean="0">
                <a:effectLst/>
                <a:latin typeface="Times New Roman"/>
                <a:ea typeface="Times New Roman"/>
              </a:rPr>
              <a:t>6.  Identify the correct order of steps in the scientific method.</a:t>
            </a:r>
          </a:p>
          <a:p>
            <a:pPr marL="342900" indent="-342900">
              <a:buAutoNum type="arabicPeriod" startAt="6"/>
            </a:pPr>
            <a:endParaRPr lang="en-US" sz="2800" dirty="0">
              <a:latin typeface="Times New Roman"/>
              <a:ea typeface="Times New Roman"/>
            </a:endParaRPr>
          </a:p>
          <a:p>
            <a:pPr algn="ctr"/>
            <a:r>
              <a:rPr lang="en-US" sz="2800" b="1" dirty="0" smtClean="0">
                <a:effectLst/>
                <a:latin typeface="Times New Roman"/>
                <a:ea typeface="Times New Roman"/>
              </a:rPr>
              <a:t>IDENTIFY THE PROBLEM</a:t>
            </a:r>
          </a:p>
          <a:p>
            <a:pPr algn="ctr"/>
            <a:r>
              <a:rPr lang="en-US" sz="2800" b="1" dirty="0" smtClean="0">
                <a:latin typeface="Times New Roman"/>
                <a:ea typeface="Times New Roman"/>
              </a:rPr>
              <a:t>GATHER INFORMATION</a:t>
            </a:r>
          </a:p>
          <a:p>
            <a:pPr algn="ctr"/>
            <a:r>
              <a:rPr lang="en-US" sz="2800" b="1" dirty="0" smtClean="0">
                <a:effectLst/>
                <a:latin typeface="Times New Roman"/>
                <a:ea typeface="Times New Roman"/>
              </a:rPr>
              <a:t>STATE HYPOTHESIS</a:t>
            </a:r>
          </a:p>
          <a:p>
            <a:pPr algn="ctr"/>
            <a:r>
              <a:rPr lang="en-US" sz="2800" b="1" dirty="0" smtClean="0">
                <a:latin typeface="Times New Roman"/>
                <a:ea typeface="Times New Roman"/>
              </a:rPr>
              <a:t>EXPERIMENT TO TEST HYPOTHESIS</a:t>
            </a:r>
          </a:p>
          <a:p>
            <a:pPr algn="ctr"/>
            <a:r>
              <a:rPr lang="en-US" sz="2800" b="1" dirty="0" smtClean="0">
                <a:effectLst/>
                <a:latin typeface="Times New Roman"/>
                <a:ea typeface="Times New Roman"/>
              </a:rPr>
              <a:t>RECORD &amp; ANALYZE DATA</a:t>
            </a:r>
          </a:p>
          <a:p>
            <a:pPr algn="ctr"/>
            <a:r>
              <a:rPr lang="en-US" sz="2800" b="1" dirty="0" smtClean="0">
                <a:latin typeface="Times New Roman"/>
                <a:ea typeface="Times New Roman"/>
              </a:rPr>
              <a:t>CONCLUSION</a:t>
            </a:r>
          </a:p>
          <a:p>
            <a:pPr algn="ctr"/>
            <a:r>
              <a:rPr lang="en-US" sz="2800" b="1" dirty="0" smtClean="0">
                <a:effectLst/>
                <a:latin typeface="Times New Roman"/>
                <a:ea typeface="Times New Roman"/>
              </a:rPr>
              <a:t>REPEAT THE WORK</a:t>
            </a:r>
            <a:endParaRPr lang="en-US" sz="2800" b="1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613264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403034" y="161580"/>
            <a:ext cx="853440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effectLst/>
                <a:latin typeface="Times New Roman"/>
                <a:ea typeface="Times New Roman"/>
              </a:rPr>
              <a:t>7</a:t>
            </a:r>
            <a:r>
              <a:rPr lang="en-US" sz="2800" dirty="0" smtClean="0">
                <a:effectLst/>
                <a:latin typeface="Times New Roman"/>
                <a:ea typeface="Times New Roman"/>
              </a:rPr>
              <a:t>. What organisms make their own food through photosynthesis?</a:t>
            </a:r>
          </a:p>
          <a:p>
            <a:endParaRPr lang="en-US" sz="2800" dirty="0">
              <a:latin typeface="Times New Roman"/>
              <a:ea typeface="Times New Roman"/>
            </a:endParaRPr>
          </a:p>
          <a:p>
            <a:pPr algn="ctr"/>
            <a:r>
              <a:rPr lang="en-US" sz="2800" b="1" dirty="0" smtClean="0">
                <a:latin typeface="Times New Roman"/>
                <a:ea typeface="Times New Roman"/>
              </a:rPr>
              <a:t>PLANTS</a:t>
            </a:r>
            <a:endParaRPr lang="en-US" sz="2800" b="1" dirty="0" smtClean="0">
              <a:effectLst/>
              <a:latin typeface="Times New Roman"/>
              <a:ea typeface="Times New Roman"/>
            </a:endParaRPr>
          </a:p>
          <a:p>
            <a:r>
              <a:rPr lang="en-US" sz="2800" dirty="0" smtClean="0">
                <a:effectLst/>
                <a:latin typeface="Times New Roman"/>
                <a:ea typeface="Times New Roman"/>
              </a:rPr>
              <a:t>  </a:t>
            </a:r>
          </a:p>
          <a:p>
            <a:r>
              <a:rPr lang="en-US" sz="2800" dirty="0" smtClean="0">
                <a:effectLst/>
                <a:latin typeface="Times New Roman"/>
                <a:ea typeface="Times New Roman"/>
              </a:rPr>
              <a:t> 8.  A group of organisms that can interbreed and produce fertile and viable offspring is called a(n) ____.</a:t>
            </a:r>
          </a:p>
          <a:p>
            <a:r>
              <a:rPr lang="en-US" sz="2800" dirty="0" smtClean="0">
                <a:effectLst/>
                <a:latin typeface="Times New Roman"/>
                <a:ea typeface="Times New Roman"/>
              </a:rPr>
              <a:t> </a:t>
            </a:r>
          </a:p>
          <a:p>
            <a:pPr algn="ctr"/>
            <a:r>
              <a:rPr lang="en-US" sz="2800" dirty="0" smtClean="0">
                <a:effectLst/>
                <a:latin typeface="Times New Roman"/>
                <a:ea typeface="Times New Roman"/>
              </a:rPr>
              <a:t> </a:t>
            </a:r>
            <a:r>
              <a:rPr lang="en-US" sz="2800" b="1" dirty="0" smtClean="0">
                <a:effectLst/>
                <a:latin typeface="Times New Roman"/>
                <a:ea typeface="Times New Roman"/>
              </a:rPr>
              <a:t>SPECIES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r>
              <a:rPr lang="en-US" sz="2800" dirty="0" smtClean="0">
                <a:effectLst/>
                <a:latin typeface="Times New Roman"/>
                <a:ea typeface="Times New Roman"/>
              </a:rPr>
              <a:t> </a:t>
            </a:r>
          </a:p>
          <a:p>
            <a:r>
              <a:rPr lang="en-US" sz="2800" dirty="0" smtClean="0">
                <a:effectLst/>
                <a:latin typeface="Times New Roman"/>
                <a:ea typeface="Times New Roman"/>
              </a:rPr>
              <a:t> 9.  The regulation of an organism’s internal environment to maintain conditions suitable for life is the definition of ____.</a:t>
            </a:r>
          </a:p>
          <a:p>
            <a:endParaRPr lang="en-US" sz="2800" dirty="0">
              <a:latin typeface="Times New Roman"/>
              <a:ea typeface="Times New Roman"/>
            </a:endParaRPr>
          </a:p>
          <a:p>
            <a:pPr algn="ctr"/>
            <a:r>
              <a:rPr lang="en-US" sz="2800" b="1" dirty="0" smtClean="0">
                <a:latin typeface="Times New Roman"/>
                <a:ea typeface="Times New Roman"/>
              </a:rPr>
              <a:t>HOMEOSTASIS</a:t>
            </a:r>
            <a:endParaRPr lang="en-US" sz="2800" b="1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838803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228600"/>
            <a:ext cx="8382000" cy="59708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effectLst/>
                <a:latin typeface="Times New Roman"/>
                <a:ea typeface="Times New Roman"/>
              </a:rPr>
              <a:t>10.  The base of all food webs on the planet are ____.</a:t>
            </a:r>
          </a:p>
          <a:p>
            <a:r>
              <a:rPr lang="en-US" sz="2800" dirty="0" smtClean="0">
                <a:effectLst/>
                <a:latin typeface="Times New Roman"/>
                <a:ea typeface="Times New Roman"/>
              </a:rPr>
              <a:t> </a:t>
            </a:r>
          </a:p>
          <a:p>
            <a:pPr algn="ctr"/>
            <a:r>
              <a:rPr lang="en-US" sz="2800" dirty="0" smtClean="0">
                <a:effectLst/>
                <a:latin typeface="Times New Roman"/>
                <a:ea typeface="Times New Roman"/>
              </a:rPr>
              <a:t> </a:t>
            </a:r>
            <a:r>
              <a:rPr lang="en-US" sz="2800" b="1" dirty="0" smtClean="0">
                <a:latin typeface="Times New Roman"/>
                <a:ea typeface="Times New Roman"/>
              </a:rPr>
              <a:t>PLANTS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r>
              <a:rPr lang="en-US" sz="2800" dirty="0" smtClean="0">
                <a:effectLst/>
                <a:latin typeface="Times New Roman"/>
                <a:ea typeface="Times New Roman"/>
              </a:rPr>
              <a:t> </a:t>
            </a:r>
          </a:p>
          <a:p>
            <a:r>
              <a:rPr lang="en-US" sz="2800" dirty="0" smtClean="0">
                <a:effectLst/>
                <a:latin typeface="Times New Roman"/>
                <a:ea typeface="Times New Roman"/>
              </a:rPr>
              <a:t> 11.  .  ____ is the study of organisms and their interactions with the environment.</a:t>
            </a:r>
          </a:p>
          <a:p>
            <a:r>
              <a:rPr lang="en-US" sz="2800" dirty="0" smtClean="0">
                <a:effectLst/>
                <a:latin typeface="Times New Roman"/>
                <a:ea typeface="Times New Roman"/>
              </a:rPr>
              <a:t> </a:t>
            </a:r>
          </a:p>
          <a:p>
            <a:pPr algn="ctr"/>
            <a:r>
              <a:rPr lang="en-US" sz="2800" dirty="0" smtClean="0">
                <a:effectLst/>
                <a:latin typeface="Times New Roman"/>
                <a:ea typeface="Times New Roman"/>
              </a:rPr>
              <a:t> </a:t>
            </a:r>
            <a:r>
              <a:rPr lang="en-US" sz="2800" b="1" dirty="0" smtClean="0">
                <a:effectLst/>
                <a:latin typeface="Times New Roman"/>
                <a:ea typeface="Times New Roman"/>
              </a:rPr>
              <a:t>ECOLOGY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r>
              <a:rPr lang="en-US" sz="2800" dirty="0" smtClean="0">
                <a:effectLst/>
                <a:latin typeface="Times New Roman"/>
                <a:ea typeface="Times New Roman"/>
              </a:rPr>
              <a:t> </a:t>
            </a:r>
          </a:p>
          <a:p>
            <a:r>
              <a:rPr lang="en-US" sz="2800" dirty="0" smtClean="0">
                <a:effectLst/>
                <a:latin typeface="Times New Roman"/>
                <a:ea typeface="Times New Roman"/>
              </a:rPr>
              <a:t> 12.  Prokaryotic cells differ from eukaryotic cells in that they do not contain a ____.</a:t>
            </a:r>
          </a:p>
          <a:p>
            <a:pPr marL="342900" indent="-342900">
              <a:buAutoNum type="arabicPeriod" startAt="12"/>
            </a:pPr>
            <a:endParaRPr lang="en-US" sz="2800" dirty="0">
              <a:latin typeface="Times New Roman"/>
              <a:ea typeface="Times New Roman"/>
            </a:endParaRPr>
          </a:p>
          <a:p>
            <a:pPr algn="ctr"/>
            <a:r>
              <a:rPr lang="en-US" sz="2800" b="1" dirty="0" smtClean="0">
                <a:latin typeface="Times New Roman"/>
                <a:ea typeface="Times New Roman"/>
              </a:rPr>
              <a:t>NUCLEUS</a:t>
            </a:r>
            <a:endParaRPr lang="en-US" sz="2800" b="1" dirty="0" smtClean="0">
              <a:effectLst/>
              <a:latin typeface="Times New Roman"/>
              <a:ea typeface="Times New Roman"/>
            </a:endParaRPr>
          </a:p>
          <a:p>
            <a:r>
              <a:rPr lang="en-US" dirty="0" smtClean="0">
                <a:effectLst/>
                <a:latin typeface="Times New Roman"/>
                <a:ea typeface="Times New Roman"/>
              </a:rPr>
              <a:t> </a:t>
            </a:r>
            <a:endParaRPr lang="en-US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139118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3882" y="228600"/>
            <a:ext cx="853440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effectLst/>
                <a:latin typeface="Times New Roman"/>
                <a:ea typeface="Times New Roman"/>
              </a:rPr>
              <a:t>13.  Specialized structures found inside eukaryotic cells and perform important cellular functions are called _____.</a:t>
            </a:r>
          </a:p>
          <a:p>
            <a:r>
              <a:rPr lang="en-US" sz="2800" dirty="0" smtClean="0">
                <a:effectLst/>
                <a:latin typeface="Times New Roman"/>
                <a:ea typeface="Times New Roman"/>
              </a:rPr>
              <a:t> </a:t>
            </a:r>
          </a:p>
          <a:p>
            <a:pPr algn="ctr"/>
            <a:r>
              <a:rPr lang="en-US" sz="2800" dirty="0" smtClean="0">
                <a:effectLst/>
                <a:latin typeface="Times New Roman"/>
                <a:ea typeface="Times New Roman"/>
              </a:rPr>
              <a:t> </a:t>
            </a:r>
            <a:r>
              <a:rPr lang="en-US" sz="2800" b="1" dirty="0" smtClean="0">
                <a:effectLst/>
                <a:latin typeface="Times New Roman"/>
                <a:ea typeface="Times New Roman"/>
              </a:rPr>
              <a:t>ORGANELLES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r>
              <a:rPr lang="en-US" sz="2800" dirty="0" smtClean="0">
                <a:effectLst/>
                <a:latin typeface="Times New Roman"/>
                <a:ea typeface="Times New Roman"/>
              </a:rPr>
              <a:t> </a:t>
            </a:r>
          </a:p>
          <a:p>
            <a:r>
              <a:rPr lang="en-US" sz="2800" dirty="0" smtClean="0">
                <a:effectLst/>
                <a:latin typeface="Times New Roman"/>
                <a:ea typeface="Times New Roman"/>
              </a:rPr>
              <a:t>14.  The cell structure that provides support and protection for the cell and is found only in plant cells some fungi, some </a:t>
            </a:r>
            <a:r>
              <a:rPr lang="en-US" sz="2800" dirty="0" err="1" smtClean="0">
                <a:effectLst/>
                <a:latin typeface="Times New Roman"/>
                <a:ea typeface="Times New Roman"/>
              </a:rPr>
              <a:t>protists</a:t>
            </a:r>
            <a:r>
              <a:rPr lang="en-US" sz="2800" dirty="0" smtClean="0">
                <a:effectLst/>
                <a:latin typeface="Times New Roman"/>
                <a:ea typeface="Times New Roman"/>
              </a:rPr>
              <a:t>, and bacteria is the _____.</a:t>
            </a:r>
          </a:p>
          <a:p>
            <a:r>
              <a:rPr lang="en-US" sz="2800" dirty="0" smtClean="0">
                <a:effectLst/>
                <a:latin typeface="Times New Roman"/>
                <a:ea typeface="Times New Roman"/>
              </a:rPr>
              <a:t> </a:t>
            </a:r>
          </a:p>
          <a:p>
            <a:pPr algn="ctr"/>
            <a:r>
              <a:rPr lang="en-US" sz="2800" dirty="0" smtClean="0">
                <a:effectLst/>
                <a:latin typeface="Times New Roman"/>
                <a:ea typeface="Times New Roman"/>
              </a:rPr>
              <a:t> </a:t>
            </a:r>
            <a:r>
              <a:rPr lang="en-US" sz="2800" b="1" dirty="0" smtClean="0">
                <a:effectLst/>
                <a:latin typeface="Times New Roman"/>
                <a:ea typeface="Times New Roman"/>
              </a:rPr>
              <a:t>CELL WALL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r>
              <a:rPr lang="en-US" sz="2800" dirty="0" smtClean="0">
                <a:effectLst/>
                <a:latin typeface="Times New Roman"/>
                <a:ea typeface="Times New Roman"/>
              </a:rPr>
              <a:t> </a:t>
            </a:r>
          </a:p>
          <a:p>
            <a:r>
              <a:rPr lang="en-US" sz="2800" dirty="0" smtClean="0">
                <a:effectLst/>
                <a:latin typeface="Times New Roman"/>
                <a:ea typeface="Times New Roman"/>
              </a:rPr>
              <a:t>15.  The organelle that controls most of the cell processes and contains DNA is the ____.</a:t>
            </a:r>
          </a:p>
          <a:p>
            <a:pPr marL="342900" indent="-342900">
              <a:buAutoNum type="arabicPeriod" startAt="15"/>
            </a:pPr>
            <a:endParaRPr lang="en-US" sz="2800" dirty="0">
              <a:latin typeface="Times New Roman"/>
              <a:ea typeface="Times New Roman"/>
            </a:endParaRPr>
          </a:p>
          <a:p>
            <a:pPr algn="ctr"/>
            <a:r>
              <a:rPr lang="en-US" sz="2800" b="1" dirty="0" smtClean="0">
                <a:latin typeface="Times New Roman"/>
                <a:ea typeface="Times New Roman"/>
              </a:rPr>
              <a:t>NUCLEUS</a:t>
            </a:r>
            <a:endParaRPr lang="en-US" sz="2800" b="1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263138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304800"/>
            <a:ext cx="861060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effectLst/>
                <a:latin typeface="Times New Roman"/>
                <a:ea typeface="Times New Roman"/>
              </a:rPr>
              <a:t>16.  .  ____ is the study of organisms and their interactions with the environment.</a:t>
            </a:r>
          </a:p>
          <a:p>
            <a:r>
              <a:rPr lang="en-US" sz="2400" dirty="0" smtClean="0">
                <a:effectLst/>
                <a:latin typeface="Times New Roman"/>
                <a:ea typeface="Times New Roman"/>
              </a:rPr>
              <a:t> </a:t>
            </a:r>
          </a:p>
          <a:p>
            <a:pPr algn="ctr"/>
            <a:r>
              <a:rPr lang="en-US" sz="2400" dirty="0" smtClean="0">
                <a:effectLst/>
                <a:latin typeface="Times New Roman"/>
                <a:ea typeface="Times New Roman"/>
              </a:rPr>
              <a:t> </a:t>
            </a:r>
            <a:r>
              <a:rPr lang="en-US" sz="2400" b="1" dirty="0" smtClean="0">
                <a:latin typeface="Times New Roman"/>
                <a:ea typeface="Times New Roman"/>
              </a:rPr>
              <a:t>ECOLOGY</a:t>
            </a:r>
            <a:endParaRPr lang="en-US" sz="2400" dirty="0" smtClean="0">
              <a:effectLst/>
              <a:latin typeface="Times New Roman"/>
              <a:ea typeface="Times New Roman"/>
            </a:endParaRPr>
          </a:p>
          <a:p>
            <a:r>
              <a:rPr lang="en-US" sz="2400" dirty="0" smtClean="0">
                <a:effectLst/>
                <a:latin typeface="Times New Roman"/>
                <a:ea typeface="Times New Roman"/>
              </a:rPr>
              <a:t>  </a:t>
            </a:r>
          </a:p>
          <a:p>
            <a:r>
              <a:rPr lang="en-US" sz="2400" dirty="0" smtClean="0">
                <a:effectLst/>
                <a:latin typeface="Times New Roman"/>
                <a:ea typeface="Times New Roman"/>
              </a:rPr>
              <a:t>17.  When too many of the same species occupies a certain area ___ will result.</a:t>
            </a:r>
          </a:p>
          <a:p>
            <a:r>
              <a:rPr lang="en-US" sz="2400" dirty="0" smtClean="0">
                <a:effectLst/>
                <a:latin typeface="Times New Roman"/>
                <a:ea typeface="Times New Roman"/>
              </a:rPr>
              <a:t> </a:t>
            </a:r>
          </a:p>
          <a:p>
            <a:pPr algn="ctr"/>
            <a:r>
              <a:rPr lang="en-US" sz="2400" dirty="0" smtClean="0">
                <a:effectLst/>
                <a:latin typeface="Times New Roman"/>
                <a:ea typeface="Times New Roman"/>
              </a:rPr>
              <a:t> </a:t>
            </a:r>
            <a:r>
              <a:rPr lang="en-US" sz="2400" b="1" dirty="0" smtClean="0">
                <a:effectLst/>
                <a:latin typeface="Times New Roman"/>
                <a:ea typeface="Times New Roman"/>
              </a:rPr>
              <a:t>COMPETITION</a:t>
            </a:r>
            <a:endParaRPr lang="en-US" sz="2400" dirty="0" smtClean="0">
              <a:effectLst/>
              <a:latin typeface="Times New Roman"/>
              <a:ea typeface="Times New Roman"/>
            </a:endParaRPr>
          </a:p>
          <a:p>
            <a:r>
              <a:rPr lang="en-US" sz="2400" dirty="0" smtClean="0">
                <a:effectLst/>
                <a:latin typeface="Times New Roman"/>
                <a:ea typeface="Times New Roman"/>
              </a:rPr>
              <a:t> </a:t>
            </a:r>
          </a:p>
          <a:p>
            <a:r>
              <a:rPr lang="en-US" sz="2400" dirty="0" smtClean="0">
                <a:effectLst/>
                <a:latin typeface="Times New Roman"/>
                <a:ea typeface="Times New Roman"/>
              </a:rPr>
              <a:t> 18.  The organelle that uses energy from food to make high-energy compounds that the cell can use and is also known as the “powerhouse” of the cells is the ____.</a:t>
            </a:r>
          </a:p>
          <a:p>
            <a:pPr marL="342900" indent="-342900">
              <a:buAutoNum type="arabicPeriod" startAt="18"/>
            </a:pPr>
            <a:endParaRPr lang="en-US" sz="2400" dirty="0">
              <a:latin typeface="Times New Roman"/>
              <a:ea typeface="Times New Roman"/>
            </a:endParaRPr>
          </a:p>
          <a:p>
            <a:pPr algn="ctr"/>
            <a:r>
              <a:rPr lang="en-US" sz="2400" b="1" dirty="0" smtClean="0">
                <a:effectLst/>
                <a:latin typeface="Times New Roman"/>
                <a:ea typeface="Times New Roman"/>
              </a:rPr>
              <a:t>MITOCHONDRIA</a:t>
            </a:r>
            <a:endParaRPr lang="en-US" sz="2400" b="1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349856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304800"/>
            <a:ext cx="845820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dirty="0" smtClean="0">
                <a:effectLst/>
                <a:latin typeface="Times New Roman"/>
                <a:ea typeface="Times New Roman"/>
              </a:rPr>
              <a:t>19.   Identify the parts of the cell theory.</a:t>
            </a:r>
          </a:p>
          <a:p>
            <a:r>
              <a:rPr lang="en-US" sz="2600" dirty="0" smtClean="0">
                <a:effectLst/>
                <a:latin typeface="Times New Roman"/>
                <a:ea typeface="Times New Roman"/>
              </a:rPr>
              <a:t> </a:t>
            </a:r>
          </a:p>
          <a:p>
            <a:pPr algn="ctr"/>
            <a:r>
              <a:rPr lang="en-US" sz="2600" dirty="0" smtClean="0">
                <a:effectLst/>
                <a:latin typeface="Times New Roman"/>
                <a:ea typeface="Times New Roman"/>
              </a:rPr>
              <a:t> </a:t>
            </a:r>
            <a:r>
              <a:rPr lang="en-US" sz="2600" b="1" dirty="0" smtClean="0">
                <a:effectLst/>
                <a:latin typeface="Times New Roman"/>
                <a:ea typeface="Times New Roman"/>
              </a:rPr>
              <a:t>ALL LIVING THINGS ARE MADE OF CELLS.</a:t>
            </a:r>
          </a:p>
          <a:p>
            <a:pPr algn="ctr"/>
            <a:r>
              <a:rPr lang="en-US" sz="2600" b="1" dirty="0" smtClean="0">
                <a:latin typeface="Times New Roman"/>
                <a:ea typeface="Times New Roman"/>
              </a:rPr>
              <a:t>CELLS ARE THE BASIC UNIT OF LIFE</a:t>
            </a:r>
          </a:p>
          <a:p>
            <a:pPr algn="ctr"/>
            <a:r>
              <a:rPr lang="en-US" sz="2600" b="1" dirty="0" smtClean="0">
                <a:effectLst/>
                <a:latin typeface="Times New Roman"/>
                <a:ea typeface="Times New Roman"/>
              </a:rPr>
              <a:t>ALL CELLS COME FROM PRE-EXISTING CELLS.</a:t>
            </a:r>
            <a:endParaRPr lang="en-US" sz="2600" dirty="0" smtClean="0">
              <a:effectLst/>
              <a:latin typeface="Times New Roman"/>
              <a:ea typeface="Times New Roman"/>
            </a:endParaRPr>
          </a:p>
          <a:p>
            <a:r>
              <a:rPr lang="en-US" sz="2600" dirty="0" smtClean="0">
                <a:effectLst/>
                <a:latin typeface="Times New Roman"/>
                <a:ea typeface="Times New Roman"/>
              </a:rPr>
              <a:t> </a:t>
            </a:r>
          </a:p>
          <a:p>
            <a:r>
              <a:rPr lang="en-US" sz="2600" dirty="0" smtClean="0">
                <a:effectLst/>
                <a:latin typeface="Times New Roman"/>
                <a:ea typeface="Times New Roman"/>
              </a:rPr>
              <a:t> 20.   The function of the cell membrane is to ___. </a:t>
            </a:r>
          </a:p>
          <a:p>
            <a:r>
              <a:rPr lang="en-US" sz="2600" dirty="0" smtClean="0">
                <a:effectLst/>
                <a:latin typeface="Times New Roman"/>
                <a:ea typeface="Times New Roman"/>
              </a:rPr>
              <a:t> </a:t>
            </a:r>
          </a:p>
          <a:p>
            <a:pPr algn="ctr"/>
            <a:r>
              <a:rPr lang="en-US" sz="2600" dirty="0" smtClean="0">
                <a:effectLst/>
                <a:latin typeface="Times New Roman"/>
                <a:ea typeface="Times New Roman"/>
              </a:rPr>
              <a:t> </a:t>
            </a:r>
            <a:r>
              <a:rPr lang="en-US" sz="2600" b="1" dirty="0" smtClean="0">
                <a:latin typeface="Times New Roman"/>
                <a:ea typeface="Times New Roman"/>
              </a:rPr>
              <a:t>CONTROL WHAT ENTERS AND EXITS THE CELL.</a:t>
            </a:r>
            <a:endParaRPr lang="en-US" sz="2600" dirty="0" smtClean="0">
              <a:effectLst/>
              <a:latin typeface="Times New Roman"/>
              <a:ea typeface="Times New Roman"/>
            </a:endParaRPr>
          </a:p>
          <a:p>
            <a:r>
              <a:rPr lang="en-US" sz="2600" dirty="0" smtClean="0">
                <a:effectLst/>
                <a:latin typeface="Times New Roman"/>
                <a:ea typeface="Times New Roman"/>
              </a:rPr>
              <a:t> </a:t>
            </a:r>
          </a:p>
          <a:p>
            <a:r>
              <a:rPr lang="en-US" sz="2600" dirty="0" smtClean="0">
                <a:effectLst/>
                <a:latin typeface="Times New Roman"/>
                <a:ea typeface="Times New Roman"/>
              </a:rPr>
              <a:t> 21.  Dead leaves on the forest floor become new soil through the actions of ____.</a:t>
            </a:r>
          </a:p>
          <a:p>
            <a:pPr marL="342900" indent="-342900">
              <a:buAutoNum type="arabicPeriod" startAt="21"/>
            </a:pPr>
            <a:endParaRPr lang="en-US" sz="2600" dirty="0">
              <a:latin typeface="Times New Roman"/>
              <a:ea typeface="Times New Roman"/>
            </a:endParaRPr>
          </a:p>
          <a:p>
            <a:pPr algn="ctr"/>
            <a:r>
              <a:rPr lang="en-US" sz="2600" b="1" dirty="0" smtClean="0">
                <a:latin typeface="Times New Roman"/>
                <a:ea typeface="Times New Roman"/>
              </a:rPr>
              <a:t>DECOMPOSERS</a:t>
            </a:r>
            <a:endParaRPr lang="en-US" sz="2600" b="1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80332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2000"/>
                                        <p:tgtEl>
                                          <p:spTgt spid="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</TotalTime>
  <Words>205</Words>
  <Application>Microsoft Office PowerPoint</Application>
  <PresentationFormat>On-screen Show (4:3)</PresentationFormat>
  <Paragraphs>146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Southern Regional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scollins</dc:creator>
  <cp:lastModifiedBy>scollins</cp:lastModifiedBy>
  <cp:revision>11</cp:revision>
  <dcterms:created xsi:type="dcterms:W3CDTF">2011-10-31T16:32:17Z</dcterms:created>
  <dcterms:modified xsi:type="dcterms:W3CDTF">2011-10-31T18:50:33Z</dcterms:modified>
</cp:coreProperties>
</file>